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Lora"/>
      <p:regular r:id="rId33"/>
      <p:bold r:id="rId34"/>
      <p:italic r:id="rId35"/>
      <p:boldItalic r:id="rId36"/>
    </p:embeddedFont>
    <p:embeddedFont>
      <p:font typeface="Quattrocento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Lora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Lora-italic.fntdata"/><Relationship Id="rId12" Type="http://schemas.openxmlformats.org/officeDocument/2006/relationships/slide" Target="slides/slide7.xml"/><Relationship Id="rId34" Type="http://schemas.openxmlformats.org/officeDocument/2006/relationships/font" Target="fonts/Lora-bold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regular.fntdata"/><Relationship Id="rId14" Type="http://schemas.openxmlformats.org/officeDocument/2006/relationships/slide" Target="slides/slide9.xml"/><Relationship Id="rId36" Type="http://schemas.openxmlformats.org/officeDocument/2006/relationships/font" Target="fonts/Lora-boldItalic.fntdata"/><Relationship Id="rId17" Type="http://schemas.openxmlformats.org/officeDocument/2006/relationships/slide" Target="slides/slide12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11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044f6e476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044f6e476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044f6e476_23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044f6e476_23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044f6e47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d044f6e476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044f6e476_11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044f6e476_1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d048eee3e8_55_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d048eee3e8_55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d044f6e476_9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d044f6e476_9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048eee3e8_2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048eee3e8_2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044f6e476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044f6e4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044f6e476_12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044f6e476_12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044f6e47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044f6e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044f6e47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044f6e47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044f6e476_3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044f6e476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044f6e4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d044f6e476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044f6e476_10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d044f6e476_104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ctrTitle"/>
          </p:nvPr>
        </p:nvSpPr>
        <p:spPr>
          <a:xfrm>
            <a:off x="914400" y="1738558"/>
            <a:ext cx="10363200" cy="2551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1828800" y="4399020"/>
            <a:ext cx="8534400" cy="76444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  <a:defRPr sz="2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ctr"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609600" y="1138429"/>
            <a:ext cx="10972800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963084" y="4406905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  <a:defRPr b="1" sz="53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963084" y="2906717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 sz="21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8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122" name="Google Shape;122;p20"/>
          <p:cNvSpPr txBox="1"/>
          <p:nvPr>
            <p:ph idx="2" type="body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63550" lvl="0" marL="4572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123" name="Google Shape;123;p20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609600" y="1535117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129" name="Google Shape;129;p21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130" name="Google Shape;130;p21"/>
          <p:cNvSpPr txBox="1"/>
          <p:nvPr>
            <p:ph idx="3" type="body"/>
          </p:nvPr>
        </p:nvSpPr>
        <p:spPr>
          <a:xfrm>
            <a:off x="6193370" y="1535117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131" name="Google Shape;131;p21"/>
          <p:cNvSpPr txBox="1"/>
          <p:nvPr>
            <p:ph idx="4" type="body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132" name="Google Shape;132;p21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9" name="Google Shape;139;p22"/>
          <p:cNvSpPr txBox="1"/>
          <p:nvPr/>
        </p:nvSpPr>
        <p:spPr>
          <a:xfrm>
            <a:off x="192281" y="6921998"/>
            <a:ext cx="2995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FPPT.com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609605" y="273053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4766733" y="273056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501650" lvl="0" marL="4572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indent="-463550" lvl="1" marL="914400" algn="l">
              <a:spcBef>
                <a:spcPts val="74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0050" lvl="3" marL="1828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indent="-400050" lvl="4" marL="22860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indent="-400050" lvl="5" marL="27432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indent="-400050" lvl="6" marL="32004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indent="-400050" lvl="7" marL="36576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indent="-400050" lvl="8" marL="411480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/>
        </p:txBody>
      </p:sp>
      <p:sp>
        <p:nvSpPr>
          <p:cNvPr id="143" name="Google Shape;143;p23"/>
          <p:cNvSpPr txBox="1"/>
          <p:nvPr>
            <p:ph idx="2" type="body"/>
          </p:nvPr>
        </p:nvSpPr>
        <p:spPr>
          <a:xfrm>
            <a:off x="609605" y="1435106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23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2389717" y="4800604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b="1" sz="2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389717" y="5367342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228600" lvl="0" marL="45720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1" name="Google Shape;151;p2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 rot="5400000">
            <a:off x="3602131" y="-1854101"/>
            <a:ext cx="4987739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 rot="5400000">
            <a:off x="7285038" y="1828806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 rot="5400000">
            <a:off x="1697038" y="-812794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609600" y="274643"/>
            <a:ext cx="10972800" cy="711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09600" y="1138429"/>
            <a:ext cx="10972800" cy="498773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572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0" type="dt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737601" y="6356355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35104" y="6921998"/>
            <a:ext cx="29955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FPPT.com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2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jpg"/><Relationship Id="rId4" Type="http://schemas.openxmlformats.org/officeDocument/2006/relationships/image" Target="../media/image23.png"/><Relationship Id="rId9" Type="http://schemas.openxmlformats.org/officeDocument/2006/relationships/image" Target="../media/image26.jpg"/><Relationship Id="rId5" Type="http://schemas.openxmlformats.org/officeDocument/2006/relationships/image" Target="../media/image19.png"/><Relationship Id="rId6" Type="http://schemas.openxmlformats.org/officeDocument/2006/relationships/image" Target="../media/image45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jpg"/><Relationship Id="rId10" Type="http://schemas.openxmlformats.org/officeDocument/2006/relationships/image" Target="../media/image33.png"/><Relationship Id="rId13" Type="http://schemas.openxmlformats.org/officeDocument/2006/relationships/image" Target="../media/image41.png"/><Relationship Id="rId1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15" Type="http://schemas.openxmlformats.org/officeDocument/2006/relationships/image" Target="../media/image44.png"/><Relationship Id="rId14" Type="http://schemas.openxmlformats.org/officeDocument/2006/relationships/image" Target="../media/image36.png"/><Relationship Id="rId17" Type="http://schemas.openxmlformats.org/officeDocument/2006/relationships/image" Target="../media/image43.png"/><Relationship Id="rId16" Type="http://schemas.openxmlformats.org/officeDocument/2006/relationships/image" Target="../media/image46.jp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18" Type="http://schemas.openxmlformats.org/officeDocument/2006/relationships/image" Target="../media/image39.png"/><Relationship Id="rId7" Type="http://schemas.openxmlformats.org/officeDocument/2006/relationships/image" Target="../media/image37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51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4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7261863" y="2820450"/>
            <a:ext cx="5421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13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سمك</a:t>
            </a:r>
            <a:r>
              <a:rPr b="1" i="0" lang="en-I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881" y="985000"/>
            <a:ext cx="5569050" cy="1835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stainable Development Goal 6 - Wikipedia" id="172" name="Google Shape;17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266" y="6090003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8233" y="6090000"/>
            <a:ext cx="673726" cy="615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G 14: Conserve &amp; Sustainably Use Ocean &amp; Marine Resources" id="174" name="Google Shape;17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86300" y="6090005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G 3: Good Health and Well-Being - Goumbook" id="175" name="Google Shape;175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74202" y="6090003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8">
            <a:alphaModFix/>
          </a:blip>
          <a:srcRect b="0" l="0" r="38657" t="0"/>
          <a:stretch/>
        </p:blipFill>
        <p:spPr>
          <a:xfrm>
            <a:off x="-68475" y="0"/>
            <a:ext cx="6310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10720775" y="53450"/>
            <a:ext cx="135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1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201" cy="630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0606" y="6259211"/>
            <a:ext cx="1401391" cy="4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/>
        </p:nvSpPr>
        <p:spPr>
          <a:xfrm>
            <a:off x="351150" y="154300"/>
            <a:ext cx="1148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 b="1" sz="5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6188325" y="1344050"/>
            <a:ext cx="5573700" cy="48606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6314625" y="1563100"/>
            <a:ext cx="5214300" cy="1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Annealing is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already available on the market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</a:pP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developed than </a:t>
            </a: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</a:t>
            </a:r>
            <a:r>
              <a:rPr lang="en-I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QC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6524225" y="4021925"/>
            <a:ext cx="4790700" cy="19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9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Our solution can be applied starting from TODAY</a:t>
            </a:r>
            <a:endParaRPr b="1" sz="39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271500" y="1684700"/>
            <a:ext cx="5573700" cy="41607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733650" y="1786550"/>
            <a:ext cx="479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 &amp; society</a:t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420375" y="2563800"/>
            <a:ext cx="5424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I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 of best fishing spots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I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sparing ⇒ less pollution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I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I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void endangered &amp; fish-depleted regions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●"/>
            </a:pPr>
            <a:r>
              <a:rPr lang="en-I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food-related health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25" y="1141425"/>
            <a:ext cx="11391950" cy="59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1452701" y="171175"/>
            <a:ext cx="983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Roadmap</a:t>
            </a:r>
            <a:endParaRPr b="1" sz="48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00606" y="6259211"/>
            <a:ext cx="1401391" cy="4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/>
        </p:nvSpPr>
        <p:spPr>
          <a:xfrm>
            <a:off x="426900" y="2070600"/>
            <a:ext cx="28845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 term: </a:t>
            </a: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the method beyond the Persian Gulf region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4196600" y="1238038"/>
            <a:ext cx="2672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term: </a:t>
            </a:r>
            <a:r>
              <a:rPr lang="en-IN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and incorporate additional quantum approaches into our pipeline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1699050" y="811650"/>
            <a:ext cx="26526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IN">
                <a:solidFill>
                  <a:schemeClr val="accent6"/>
                </a:solidFill>
              </a:rPr>
              <a:t>Market Size</a:t>
            </a:r>
            <a:endParaRPr b="1">
              <a:solidFill>
                <a:schemeClr val="accent6"/>
              </a:solidFill>
            </a:endParaRPr>
          </a:p>
        </p:txBody>
      </p:sp>
      <p:grpSp>
        <p:nvGrpSpPr>
          <p:cNvPr id="328" name="Google Shape;328;p39"/>
          <p:cNvGrpSpPr/>
          <p:nvPr/>
        </p:nvGrpSpPr>
        <p:grpSpPr>
          <a:xfrm>
            <a:off x="546216" y="2298967"/>
            <a:ext cx="5726400" cy="3702486"/>
            <a:chOff x="835749" y="1811631"/>
            <a:chExt cx="3991357" cy="2580669"/>
          </a:xfrm>
        </p:grpSpPr>
        <p:grpSp>
          <p:nvGrpSpPr>
            <p:cNvPr id="329" name="Google Shape;329;p39"/>
            <p:cNvGrpSpPr/>
            <p:nvPr/>
          </p:nvGrpSpPr>
          <p:grpSpPr>
            <a:xfrm>
              <a:off x="835749" y="1811631"/>
              <a:ext cx="3991357" cy="2580480"/>
              <a:chOff x="812599" y="2008401"/>
              <a:chExt cx="3991357" cy="2580480"/>
            </a:xfrm>
          </p:grpSpPr>
          <p:sp>
            <p:nvSpPr>
              <p:cNvPr id="330" name="Google Shape;330;p39"/>
              <p:cNvSpPr/>
              <p:nvPr/>
            </p:nvSpPr>
            <p:spPr>
              <a:xfrm>
                <a:off x="812599" y="2008401"/>
                <a:ext cx="2580480" cy="2580480"/>
              </a:xfrm>
              <a:prstGeom prst="ellipse">
                <a:avLst/>
              </a:prstGeom>
              <a:solidFill>
                <a:srgbClr val="C9DAF8"/>
              </a:solidFill>
              <a:ln cap="flat" cmpd="sng" w="9525">
                <a:solidFill>
                  <a:srgbClr val="A4C2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1" name="Google Shape;331;p39"/>
              <p:cNvSpPr txBox="1"/>
              <p:nvPr/>
            </p:nvSpPr>
            <p:spPr>
              <a:xfrm>
                <a:off x="4271156" y="2024264"/>
                <a:ext cx="5328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2"/>
                  </a:buClr>
                  <a:buSzPts val="1800"/>
                  <a:buFont typeface="Quattrocento Sans"/>
                  <a:buNone/>
                </a:pPr>
                <a:r>
                  <a:rPr lang="en-IN" sz="1800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TAM</a:t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32" name="Google Shape;332;p39"/>
              <p:cNvCxnSpPr>
                <a:stCxn id="333" idx="3"/>
              </p:cNvCxnSpPr>
              <p:nvPr/>
            </p:nvCxnSpPr>
            <p:spPr>
              <a:xfrm>
                <a:off x="2654784" y="2297491"/>
                <a:ext cx="1704300" cy="23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4" name="Google Shape;334;p39"/>
            <p:cNvGrpSpPr/>
            <p:nvPr/>
          </p:nvGrpSpPr>
          <p:grpSpPr>
            <a:xfrm>
              <a:off x="1123837" y="2387807"/>
              <a:ext cx="3703269" cy="2004493"/>
              <a:chOff x="1100687" y="2584577"/>
              <a:chExt cx="3703269" cy="2004493"/>
            </a:xfrm>
          </p:grpSpPr>
          <p:sp>
            <p:nvSpPr>
              <p:cNvPr id="335" name="Google Shape;335;p39"/>
              <p:cNvSpPr/>
              <p:nvPr/>
            </p:nvSpPr>
            <p:spPr>
              <a:xfrm>
                <a:off x="1100687" y="2584577"/>
                <a:ext cx="2004493" cy="2004493"/>
              </a:xfrm>
              <a:prstGeom prst="ellipse">
                <a:avLst/>
              </a:prstGeom>
              <a:solidFill>
                <a:srgbClr val="A4C2F4"/>
              </a:solidFill>
              <a:ln cap="flat" cmpd="sng" w="9525">
                <a:solidFill>
                  <a:srgbClr val="A4C2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36" name="Google Shape;336;p39"/>
              <p:cNvSpPr txBox="1"/>
              <p:nvPr/>
            </p:nvSpPr>
            <p:spPr>
              <a:xfrm>
                <a:off x="4271156" y="2667613"/>
                <a:ext cx="5328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2"/>
                  </a:buClr>
                  <a:buSzPts val="1800"/>
                  <a:buFont typeface="Quattrocento Sans"/>
                  <a:buNone/>
                </a:pPr>
                <a:r>
                  <a:rPr lang="en-IN" sz="1800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SAM</a:t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37" name="Google Shape;337;p39"/>
              <p:cNvCxnSpPr>
                <a:stCxn id="338" idx="3"/>
              </p:cNvCxnSpPr>
              <p:nvPr/>
            </p:nvCxnSpPr>
            <p:spPr>
              <a:xfrm>
                <a:off x="2702825" y="2947836"/>
                <a:ext cx="1704300" cy="1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339" name="Google Shape;339;p39"/>
            <p:cNvGrpSpPr/>
            <p:nvPr/>
          </p:nvGrpSpPr>
          <p:grpSpPr>
            <a:xfrm>
              <a:off x="1429591" y="2999315"/>
              <a:ext cx="3397515" cy="1392881"/>
              <a:chOff x="1406441" y="3196085"/>
              <a:chExt cx="3397515" cy="1392881"/>
            </a:xfrm>
          </p:grpSpPr>
          <p:sp>
            <p:nvSpPr>
              <p:cNvPr id="340" name="Google Shape;340;p39"/>
              <p:cNvSpPr/>
              <p:nvPr/>
            </p:nvSpPr>
            <p:spPr>
              <a:xfrm>
                <a:off x="1406441" y="3196085"/>
                <a:ext cx="1392881" cy="1392881"/>
              </a:xfrm>
              <a:prstGeom prst="ellipse">
                <a:avLst/>
              </a:prstGeom>
              <a:solidFill>
                <a:srgbClr val="6D9EEB"/>
              </a:solidFill>
              <a:ln cap="flat" cmpd="sng" w="9525">
                <a:solidFill>
                  <a:srgbClr val="A4C2F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41" name="Google Shape;341;p39"/>
              <p:cNvSpPr txBox="1"/>
              <p:nvPr/>
            </p:nvSpPr>
            <p:spPr>
              <a:xfrm>
                <a:off x="4271156" y="3577934"/>
                <a:ext cx="532800" cy="47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dk2"/>
                  </a:buClr>
                  <a:buSzPts val="1800"/>
                  <a:buFont typeface="Quattrocento Sans"/>
                  <a:buNone/>
                </a:pPr>
                <a:r>
                  <a:rPr lang="en-IN" sz="1800">
                    <a:solidFill>
                      <a:schemeClr val="dk2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SOM</a:t>
                </a:r>
                <a:endParaRPr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cxnSp>
            <p:nvCxnSpPr>
              <p:cNvPr id="342" name="Google Shape;342;p39"/>
              <p:cNvCxnSpPr/>
              <p:nvPr/>
            </p:nvCxnSpPr>
            <p:spPr>
              <a:xfrm>
                <a:off x="2429654" y="3789396"/>
                <a:ext cx="1737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851" y="6077398"/>
            <a:ext cx="1670599" cy="550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9"/>
          <p:cNvSpPr txBox="1"/>
          <p:nvPr/>
        </p:nvSpPr>
        <p:spPr>
          <a:xfrm>
            <a:off x="1843398" y="2390475"/>
            <a:ext cx="13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6.1 Bn</a:t>
            </a:r>
            <a:endParaRPr sz="2000"/>
          </a:p>
        </p:txBody>
      </p:sp>
      <p:sp>
        <p:nvSpPr>
          <p:cNvPr id="338" name="Google Shape;338;p39"/>
          <p:cNvSpPr txBox="1"/>
          <p:nvPr/>
        </p:nvSpPr>
        <p:spPr>
          <a:xfrm>
            <a:off x="1758724" y="3323525"/>
            <a:ext cx="14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1.68</a:t>
            </a: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Bn</a:t>
            </a:r>
            <a:endParaRPr sz="2000"/>
          </a:p>
        </p:txBody>
      </p:sp>
      <p:sp>
        <p:nvSpPr>
          <p:cNvPr id="344" name="Google Shape;344;p39"/>
          <p:cNvSpPr txBox="1"/>
          <p:nvPr/>
        </p:nvSpPr>
        <p:spPr>
          <a:xfrm>
            <a:off x="1700999" y="4545303"/>
            <a:ext cx="1499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r>
              <a:rPr b="1" lang="en-IN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M</a:t>
            </a:r>
            <a:endParaRPr sz="2700">
              <a:solidFill>
                <a:srgbClr val="FFFFFF"/>
              </a:solidFill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746" y="957100"/>
            <a:ext cx="550600" cy="5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52950" y="923850"/>
            <a:ext cx="785181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/>
          <p:nvPr/>
        </p:nvSpPr>
        <p:spPr>
          <a:xfrm>
            <a:off x="7279750" y="1062300"/>
            <a:ext cx="360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Potential Partners</a:t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7261725" y="2247675"/>
            <a:ext cx="4406400" cy="294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Governments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Non-governmental organisations NGOs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Marine Data company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DWave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9"/>
          <p:cNvCxnSpPr/>
          <p:nvPr/>
        </p:nvCxnSpPr>
        <p:spPr>
          <a:xfrm>
            <a:off x="6767175" y="2217100"/>
            <a:ext cx="0" cy="30846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050" y="175325"/>
            <a:ext cx="9832197" cy="6553198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/>
          <p:nvPr/>
        </p:nvSpPr>
        <p:spPr>
          <a:xfrm>
            <a:off x="2167500" y="1855950"/>
            <a:ext cx="999000" cy="63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Mahmoud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575" y="2158600"/>
            <a:ext cx="328850" cy="219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/>
          <p:nvPr/>
        </p:nvSpPr>
        <p:spPr>
          <a:xfrm>
            <a:off x="3376950" y="1739100"/>
            <a:ext cx="999000" cy="63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-IN">
                <a:latin typeface="Calibri"/>
                <a:ea typeface="Calibri"/>
                <a:cs typeface="Calibri"/>
                <a:sym typeface="Calibri"/>
              </a:rPr>
              <a:t>Julien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950" y="2065700"/>
            <a:ext cx="439000" cy="2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59" name="Google Shape;359;p40"/>
          <p:cNvSpPr/>
          <p:nvPr/>
        </p:nvSpPr>
        <p:spPr>
          <a:xfrm>
            <a:off x="4586400" y="1739100"/>
            <a:ext cx="999000" cy="63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latin typeface="Calibri"/>
                <a:ea typeface="Calibri"/>
                <a:cs typeface="Calibri"/>
                <a:sym typeface="Calibri"/>
              </a:rPr>
              <a:t>     Oliver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360;p40"/>
          <p:cNvGrpSpPr/>
          <p:nvPr/>
        </p:nvGrpSpPr>
        <p:grpSpPr>
          <a:xfrm>
            <a:off x="4910700" y="3661525"/>
            <a:ext cx="999000" cy="639000"/>
            <a:chOff x="5139300" y="3890125"/>
            <a:chExt cx="999000" cy="639000"/>
          </a:xfrm>
        </p:grpSpPr>
        <p:sp>
          <p:nvSpPr>
            <p:cNvPr id="361" name="Google Shape;361;p40"/>
            <p:cNvSpPr/>
            <p:nvPr/>
          </p:nvSpPr>
          <p:spPr>
            <a:xfrm>
              <a:off x="5139300" y="3890125"/>
              <a:ext cx="999000" cy="639000"/>
            </a:xfrm>
            <a:prstGeom prst="wedgeRectCallout">
              <a:avLst>
                <a:gd fmla="val -20833" name="adj1"/>
                <a:gd fmla="val 62500" name="adj2"/>
              </a:avLst>
            </a:pr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Pavly</a:t>
              </a:r>
              <a:endParaRPr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2" name="Google Shape;362;p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4375" y="4192775"/>
              <a:ext cx="328850" cy="219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40"/>
          <p:cNvSpPr/>
          <p:nvPr/>
        </p:nvSpPr>
        <p:spPr>
          <a:xfrm>
            <a:off x="7503550" y="2046825"/>
            <a:ext cx="792000" cy="540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Nada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3825" y="2304075"/>
            <a:ext cx="328850" cy="2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334" y="2046825"/>
            <a:ext cx="439000" cy="25725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/>
          <p:nvPr/>
        </p:nvSpPr>
        <p:spPr>
          <a:xfrm>
            <a:off x="8348075" y="2046950"/>
            <a:ext cx="792000" cy="540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Helin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9243900" y="2046950"/>
            <a:ext cx="792000" cy="540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Rahaf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0"/>
          <p:cNvPicPr preferRelativeResize="0"/>
          <p:nvPr/>
        </p:nvPicPr>
        <p:blipFill rotWithShape="1">
          <a:blip r:embed="rId7">
            <a:alphaModFix/>
          </a:blip>
          <a:srcRect b="12480" l="0" r="0" t="12472"/>
          <a:stretch/>
        </p:blipFill>
        <p:spPr>
          <a:xfrm>
            <a:off x="8524575" y="2285200"/>
            <a:ext cx="439000" cy="2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69" name="Google Shape;369;p40"/>
          <p:cNvSpPr/>
          <p:nvPr/>
        </p:nvSpPr>
        <p:spPr>
          <a:xfrm>
            <a:off x="6396575" y="666250"/>
            <a:ext cx="792000" cy="63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Elena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6658988" y="2304075"/>
            <a:ext cx="792000" cy="639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Elham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5500" y="2587862"/>
            <a:ext cx="439000" cy="292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31275" y="2256625"/>
            <a:ext cx="439000" cy="2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28149" y="940310"/>
            <a:ext cx="328851" cy="21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6813" y="143200"/>
            <a:ext cx="3773524" cy="12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1"/>
          <p:cNvSpPr txBox="1"/>
          <p:nvPr/>
        </p:nvSpPr>
        <p:spPr>
          <a:xfrm>
            <a:off x="6896525" y="5876574"/>
            <a:ext cx="5191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Lora"/>
              <a:buNone/>
            </a:pPr>
            <a:r>
              <a:rPr b="1" i="0" lang="en-IN" sz="54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Thank You!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326500" y="1448200"/>
            <a:ext cx="97305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learn more about our model and the issue visit our website!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963" y="2702563"/>
            <a:ext cx="2564475" cy="25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1"/>
          <p:cNvSpPr/>
          <p:nvPr/>
        </p:nvSpPr>
        <p:spPr>
          <a:xfrm>
            <a:off x="4812575" y="2726513"/>
            <a:ext cx="2564400" cy="2564400"/>
          </a:xfrm>
          <a:prstGeom prst="roundRect">
            <a:avLst>
              <a:gd fmla="val 6068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/>
          <p:nvPr/>
        </p:nvSpPr>
        <p:spPr>
          <a:xfrm>
            <a:off x="-155867" y="-236600"/>
            <a:ext cx="4130400" cy="6891600"/>
          </a:xfrm>
          <a:prstGeom prst="rect">
            <a:avLst/>
          </a:prstGeom>
          <a:solidFill>
            <a:srgbClr val="E4202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6267" y="5702233"/>
            <a:ext cx="1678267" cy="127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00" y="5702233"/>
            <a:ext cx="1678267" cy="127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8567" y="5702233"/>
            <a:ext cx="1678267" cy="127823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2"/>
          <p:cNvSpPr/>
          <p:nvPr/>
        </p:nvSpPr>
        <p:spPr>
          <a:xfrm>
            <a:off x="4669300" y="722267"/>
            <a:ext cx="7119600" cy="2064000"/>
          </a:xfrm>
          <a:prstGeom prst="rect">
            <a:avLst/>
          </a:prstGeom>
          <a:solidFill>
            <a:srgbClr val="5D288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2"/>
          <p:cNvSpPr txBox="1"/>
          <p:nvPr/>
        </p:nvSpPr>
        <p:spPr>
          <a:xfrm>
            <a:off x="4604683" y="658333"/>
            <a:ext cx="2200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I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Hosted by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4324700" y="3072133"/>
            <a:ext cx="2578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5D2884"/>
                </a:solidFill>
                <a:latin typeface="Montserrat"/>
                <a:ea typeface="Montserrat"/>
                <a:cs typeface="Montserrat"/>
                <a:sym typeface="Montserrat"/>
              </a:rPr>
              <a:t>Premium Sponsor</a:t>
            </a:r>
            <a:endParaRPr b="1" sz="2600">
              <a:solidFill>
                <a:srgbClr val="E41F2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067" y="2720969"/>
            <a:ext cx="2426470" cy="107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62650" y="2984351"/>
            <a:ext cx="1546400" cy="72903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2"/>
          <p:cNvSpPr txBox="1"/>
          <p:nvPr/>
        </p:nvSpPr>
        <p:spPr>
          <a:xfrm>
            <a:off x="4383367" y="4296883"/>
            <a:ext cx="17808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IN" sz="1400">
                <a:solidFill>
                  <a:srgbClr val="5D2884"/>
                </a:solidFill>
                <a:latin typeface="Montserrat"/>
                <a:ea typeface="Montserrat"/>
                <a:cs typeface="Montserrat"/>
                <a:sym typeface="Montserrat"/>
              </a:rPr>
              <a:t>Gold Sponsor</a:t>
            </a:r>
            <a:endParaRPr b="1" sz="1400">
              <a:solidFill>
                <a:srgbClr val="5D28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2"/>
          <p:cNvSpPr txBox="1"/>
          <p:nvPr/>
        </p:nvSpPr>
        <p:spPr>
          <a:xfrm>
            <a:off x="8275500" y="4301267"/>
            <a:ext cx="36147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400">
                <a:solidFill>
                  <a:srgbClr val="5D2884"/>
                </a:solidFill>
                <a:latin typeface="Montserrat"/>
                <a:ea typeface="Montserrat"/>
                <a:cs typeface="Montserrat"/>
                <a:sym typeface="Montserrat"/>
              </a:rPr>
              <a:t>Silver Sponsor and Partner</a:t>
            </a:r>
            <a:endParaRPr b="1" sz="1400">
              <a:solidFill>
                <a:srgbClr val="5D288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5D28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8" name="Google Shape;398;p42"/>
          <p:cNvCxnSpPr/>
          <p:nvPr/>
        </p:nvCxnSpPr>
        <p:spPr>
          <a:xfrm>
            <a:off x="7980917" y="4230800"/>
            <a:ext cx="0" cy="2221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8532" y="4960887"/>
            <a:ext cx="1328881" cy="57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67057" y="5052906"/>
            <a:ext cx="1142277" cy="49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42233" y="5794511"/>
            <a:ext cx="1142246" cy="62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810357" y="969701"/>
            <a:ext cx="2121480" cy="10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95600" y="937466"/>
            <a:ext cx="2713625" cy="1074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 rotWithShape="1">
          <a:blip r:embed="rId11">
            <a:alphaModFix/>
          </a:blip>
          <a:srcRect b="5334" l="7112" r="9796" t="6629"/>
          <a:stretch/>
        </p:blipFill>
        <p:spPr>
          <a:xfrm>
            <a:off x="92350" y="704567"/>
            <a:ext cx="3431767" cy="363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12">
            <a:alphaModFix/>
          </a:blip>
          <a:srcRect b="77449" l="6361" r="51841" t="18073"/>
          <a:stretch/>
        </p:blipFill>
        <p:spPr>
          <a:xfrm>
            <a:off x="92367" y="4458267"/>
            <a:ext cx="3268699" cy="622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482951" y="4991100"/>
            <a:ext cx="1277451" cy="5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79367" y="5053906"/>
            <a:ext cx="1495199" cy="41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2"/>
          <p:cNvPicPr preferRelativeResize="0"/>
          <p:nvPr/>
        </p:nvPicPr>
        <p:blipFill rotWithShape="1">
          <a:blip r:embed="rId15">
            <a:alphaModFix/>
          </a:blip>
          <a:srcRect b="27761" l="0" r="0" t="33247"/>
          <a:stretch/>
        </p:blipFill>
        <p:spPr>
          <a:xfrm>
            <a:off x="4310550" y="5926029"/>
            <a:ext cx="1678264" cy="3664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42"/>
          <p:cNvCxnSpPr/>
          <p:nvPr/>
        </p:nvCxnSpPr>
        <p:spPr>
          <a:xfrm>
            <a:off x="4545633" y="3893333"/>
            <a:ext cx="6952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0" name="Google Shape;410;p42"/>
          <p:cNvPicPr preferRelativeResize="0"/>
          <p:nvPr/>
        </p:nvPicPr>
        <p:blipFill rotWithShape="1">
          <a:blip r:embed="rId16">
            <a:alphaModFix/>
          </a:blip>
          <a:srcRect b="19800" l="10862" r="12749" t="24233"/>
          <a:stretch/>
        </p:blipFill>
        <p:spPr>
          <a:xfrm>
            <a:off x="6324832" y="5843715"/>
            <a:ext cx="1328866" cy="5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1055108" y="5646330"/>
            <a:ext cx="1035341" cy="78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72993" y="5742925"/>
            <a:ext cx="1035325" cy="570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3"/>
          <p:cNvSpPr/>
          <p:nvPr/>
        </p:nvSpPr>
        <p:spPr>
          <a:xfrm>
            <a:off x="6871525" y="2764775"/>
            <a:ext cx="4606500" cy="2884500"/>
          </a:xfrm>
          <a:prstGeom prst="roundRect">
            <a:avLst>
              <a:gd fmla="val 7823" name="adj"/>
            </a:avLst>
          </a:prstGeom>
          <a:noFill/>
          <a:ln cap="flat" cmpd="sng" w="76200">
            <a:solidFill>
              <a:srgbClr val="822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3"/>
          <p:cNvSpPr/>
          <p:nvPr/>
        </p:nvSpPr>
        <p:spPr>
          <a:xfrm>
            <a:off x="990225" y="2677775"/>
            <a:ext cx="4970100" cy="2971500"/>
          </a:xfrm>
          <a:prstGeom prst="roundRect">
            <a:avLst>
              <a:gd fmla="val 8594" name="adj"/>
            </a:avLst>
          </a:prstGeom>
          <a:noFill/>
          <a:ln cap="flat" cmpd="sng" w="76200">
            <a:solidFill>
              <a:srgbClr val="822E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4151450" y="479610"/>
            <a:ext cx="424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b="1" sz="44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0" name="Google Shape;4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525" y="1734050"/>
            <a:ext cx="785181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3"/>
          <p:cNvSpPr txBox="1"/>
          <p:nvPr/>
        </p:nvSpPr>
        <p:spPr>
          <a:xfrm>
            <a:off x="1046575" y="2908375"/>
            <a:ext cx="46065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TAM: 6.1 Bn USD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cost from a more 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healthy</a:t>
            </a: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population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2932270" y="1894317"/>
            <a:ext cx="207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Market Size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7891675" y="1887950"/>
            <a:ext cx="32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Potential Partners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6965725" y="2988500"/>
            <a:ext cx="4380600" cy="24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Governments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Non-governmental organisations NGOs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Marine Data company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DWave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088" y="1570849"/>
            <a:ext cx="785175" cy="7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44"/>
          <p:cNvGrpSpPr/>
          <p:nvPr/>
        </p:nvGrpSpPr>
        <p:grpSpPr>
          <a:xfrm>
            <a:off x="180953" y="6761918"/>
            <a:ext cx="885825" cy="190500"/>
            <a:chOff x="10801350" y="314325"/>
            <a:chExt cx="885825" cy="190500"/>
          </a:xfrm>
        </p:grpSpPr>
        <p:sp>
          <p:nvSpPr>
            <p:cNvPr id="431" name="Google Shape;431;p44"/>
            <p:cNvSpPr/>
            <p:nvPr/>
          </p:nvSpPr>
          <p:spPr>
            <a:xfrm>
              <a:off x="10801350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11149012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11496675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1631" y="6223311"/>
            <a:ext cx="1401391" cy="46186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 txBox="1"/>
          <p:nvPr/>
        </p:nvSpPr>
        <p:spPr>
          <a:xfrm>
            <a:off x="864225" y="1529850"/>
            <a:ext cx="31296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Quantum Annealing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7931825" y="1418900"/>
            <a:ext cx="2238600" cy="462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QUBO formulation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175" y="2148075"/>
            <a:ext cx="3045903" cy="5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 txBox="1"/>
          <p:nvPr/>
        </p:nvSpPr>
        <p:spPr>
          <a:xfrm>
            <a:off x="7528175" y="3614050"/>
            <a:ext cx="3360300" cy="534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to the Ising Hamiltonian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1526" y="4148359"/>
            <a:ext cx="2650799" cy="53419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4"/>
          <p:cNvSpPr txBox="1"/>
          <p:nvPr/>
        </p:nvSpPr>
        <p:spPr>
          <a:xfrm>
            <a:off x="6902875" y="5587650"/>
            <a:ext cx="4476300" cy="4620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Quantum Annealing to solve TSP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4"/>
          <p:cNvCxnSpPr/>
          <p:nvPr/>
        </p:nvCxnSpPr>
        <p:spPr>
          <a:xfrm>
            <a:off x="6080350" y="1678350"/>
            <a:ext cx="0" cy="3985500"/>
          </a:xfrm>
          <a:prstGeom prst="straightConnector1">
            <a:avLst/>
          </a:prstGeom>
          <a:noFill/>
          <a:ln cap="flat" cmpd="sng" w="28575">
            <a:solidFill>
              <a:srgbClr val="822EE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925" y="2350175"/>
            <a:ext cx="4905351" cy="24177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4"/>
          <p:cNvCxnSpPr/>
          <p:nvPr/>
        </p:nvCxnSpPr>
        <p:spPr>
          <a:xfrm>
            <a:off x="9045350" y="2800650"/>
            <a:ext cx="0" cy="43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4" name="Google Shape;444;p44"/>
          <p:cNvCxnSpPr/>
          <p:nvPr/>
        </p:nvCxnSpPr>
        <p:spPr>
          <a:xfrm>
            <a:off x="9059977" y="4831350"/>
            <a:ext cx="0" cy="53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5" name="Google Shape;445;p44"/>
          <p:cNvSpPr txBox="1"/>
          <p:nvPr/>
        </p:nvSpPr>
        <p:spPr>
          <a:xfrm>
            <a:off x="351150" y="154300"/>
            <a:ext cx="11489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I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Quantum Implementation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450" y="5339463"/>
            <a:ext cx="3740046" cy="8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5"/>
          <p:cNvPicPr preferRelativeResize="0"/>
          <p:nvPr/>
        </p:nvPicPr>
        <p:blipFill>
          <a:blip r:embed="rId3">
            <a:alphaModFix amt="65000"/>
          </a:blip>
          <a:stretch>
            <a:fillRect/>
          </a:stretch>
        </p:blipFill>
        <p:spPr>
          <a:xfrm>
            <a:off x="0" y="76200"/>
            <a:ext cx="12192000" cy="68580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60CBE">
                <a:alpha val="43000"/>
              </a:srgbClr>
            </a:outerShdw>
          </a:effectLst>
        </p:spPr>
      </p:pic>
      <p:sp>
        <p:nvSpPr>
          <p:cNvPr id="452" name="Google Shape;452;p45"/>
          <p:cNvSpPr txBox="1"/>
          <p:nvPr/>
        </p:nvSpPr>
        <p:spPr>
          <a:xfrm>
            <a:off x="1884150" y="166550"/>
            <a:ext cx="84237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The unsustainability of the current industrial fishing</a:t>
            </a:r>
            <a:endParaRPr b="1" sz="5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5"/>
          <p:cNvSpPr txBox="1"/>
          <p:nvPr/>
        </p:nvSpPr>
        <p:spPr>
          <a:xfrm>
            <a:off x="506250" y="1722675"/>
            <a:ext cx="11179500" cy="21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5"/>
          <p:cNvSpPr txBox="1"/>
          <p:nvPr/>
        </p:nvSpPr>
        <p:spPr>
          <a:xfrm>
            <a:off x="5835950" y="3467900"/>
            <a:ext cx="63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5"/>
          <p:cNvSpPr txBox="1"/>
          <p:nvPr/>
        </p:nvSpPr>
        <p:spPr>
          <a:xfrm>
            <a:off x="-156925" y="3778025"/>
            <a:ext cx="280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Water p</a:t>
            </a:r>
            <a:r>
              <a:rPr b="1" lang="en-I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ollution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2824825" y="3778025"/>
            <a:ext cx="280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Ocean acidification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5"/>
          <p:cNvSpPr txBox="1"/>
          <p:nvPr/>
        </p:nvSpPr>
        <p:spPr>
          <a:xfrm>
            <a:off x="5929700" y="3778025"/>
            <a:ext cx="2802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Death of fishes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5"/>
          <p:cNvSpPr txBox="1"/>
          <p:nvPr/>
        </p:nvSpPr>
        <p:spPr>
          <a:xfrm>
            <a:off x="9279200" y="3493175"/>
            <a:ext cx="28023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Human food poisoning &amp; famines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5"/>
          <p:cNvSpPr/>
          <p:nvPr/>
        </p:nvSpPr>
        <p:spPr>
          <a:xfrm>
            <a:off x="2269650" y="4186325"/>
            <a:ext cx="6711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5"/>
          <p:cNvSpPr/>
          <p:nvPr/>
        </p:nvSpPr>
        <p:spPr>
          <a:xfrm>
            <a:off x="5622025" y="4186325"/>
            <a:ext cx="6711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5"/>
          <p:cNvSpPr/>
          <p:nvPr/>
        </p:nvSpPr>
        <p:spPr>
          <a:xfrm>
            <a:off x="8614400" y="4186325"/>
            <a:ext cx="6711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1422300" y="179375"/>
            <a:ext cx="934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2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The unsustainability of the current industrial fishing</a:t>
            </a:r>
            <a:endParaRPr b="1" sz="42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618513" y="5433075"/>
            <a:ext cx="2855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rgbClr val="CC0000"/>
                </a:solidFill>
              </a:rPr>
              <a:t>50 billion liters</a:t>
            </a:r>
            <a:r>
              <a:rPr lang="en-IN" sz="1800">
                <a:solidFill>
                  <a:srgbClr val="990000"/>
                </a:solidFill>
              </a:rPr>
              <a:t> </a:t>
            </a:r>
            <a:r>
              <a:rPr lang="en-IN" sz="1800"/>
              <a:t>of fuel each year</a:t>
            </a:r>
            <a:endParaRPr sz="1800"/>
          </a:p>
        </p:txBody>
      </p:sp>
      <p:sp>
        <p:nvSpPr>
          <p:cNvPr id="184" name="Google Shape;184;p28"/>
          <p:cNvSpPr txBox="1"/>
          <p:nvPr/>
        </p:nvSpPr>
        <p:spPr>
          <a:xfrm>
            <a:off x="8797875" y="5468950"/>
            <a:ext cx="2551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rgbClr val="CC0000"/>
                </a:solidFill>
              </a:rPr>
              <a:t>69% drop</a:t>
            </a:r>
            <a:r>
              <a:rPr lang="en-IN" sz="1800">
                <a:solidFill>
                  <a:schemeClr val="dk1"/>
                </a:solidFill>
              </a:rPr>
              <a:t> in marine vertebrate populations since 1970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5003800" y="5433075"/>
            <a:ext cx="2112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200">
                <a:solidFill>
                  <a:srgbClr val="CC0000"/>
                </a:solidFill>
              </a:rPr>
              <a:t>30% increase</a:t>
            </a:r>
            <a:r>
              <a:rPr b="1" lang="en-IN" sz="2200"/>
              <a:t> </a:t>
            </a:r>
            <a:r>
              <a:rPr lang="en-IN" sz="1800"/>
              <a:t>since the industrial revolution</a:t>
            </a:r>
            <a:endParaRPr sz="1800"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1650"/>
            <a:ext cx="4092426" cy="310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425" y="1656875"/>
            <a:ext cx="4019925" cy="30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5">
            <a:alphaModFix/>
          </a:blip>
          <a:srcRect b="0" l="15198" r="8155" t="0"/>
          <a:stretch/>
        </p:blipFill>
        <p:spPr>
          <a:xfrm>
            <a:off x="8085750" y="1656875"/>
            <a:ext cx="4092425" cy="3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1148924" y="4750875"/>
            <a:ext cx="157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Pollution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4614400" y="4750875"/>
            <a:ext cx="313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Ocean acidification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8346813" y="4768813"/>
            <a:ext cx="357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Ecosystem disruption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 rotWithShape="1">
          <a:blip r:embed="rId3">
            <a:alphaModFix amt="12000"/>
          </a:blip>
          <a:srcRect b="29127" l="0" r="0" t="1157"/>
          <a:stretch/>
        </p:blipFill>
        <p:spPr>
          <a:xfrm>
            <a:off x="1426450" y="-19975"/>
            <a:ext cx="11405200" cy="689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4">
            <a:alphaModFix/>
          </a:blip>
          <a:srcRect b="0" l="4960" r="7080" t="0"/>
          <a:stretch/>
        </p:blipFill>
        <p:spPr>
          <a:xfrm>
            <a:off x="-60300" y="-19968"/>
            <a:ext cx="5208375" cy="689793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780825" y="2475450"/>
            <a:ext cx="833700" cy="13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6777600" y="147075"/>
            <a:ext cx="4918500" cy="2535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3725800" y="919450"/>
            <a:ext cx="727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6920625" y="377150"/>
            <a:ext cx="47754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SDG 6 </a:t>
            </a:r>
            <a:endParaRPr b="1" sz="31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Clean Water and Sanitation</a:t>
            </a:r>
            <a:endParaRPr b="1" sz="31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achieved by any country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7142325" y="3168400"/>
            <a:ext cx="4332000" cy="2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SDG 14</a:t>
            </a:r>
            <a:endParaRPr b="1" sz="3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Life Below Water</a:t>
            </a:r>
            <a:endParaRPr b="1" sz="3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900">
                <a:latin typeface="Calibri"/>
                <a:ea typeface="Calibri"/>
                <a:cs typeface="Calibri"/>
                <a:sym typeface="Calibri"/>
              </a:rPr>
              <a:t>18 countries out of 22 in the Arab region are “red”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487125" y="1157950"/>
            <a:ext cx="10140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/>
          <p:nvPr/>
        </p:nvSpPr>
        <p:spPr>
          <a:xfrm>
            <a:off x="6849075" y="3168400"/>
            <a:ext cx="4918500" cy="2535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34077" y="6326102"/>
            <a:ext cx="1401391" cy="461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ustainable Development Goal 6 - Wikipedia" id="206" name="Google Shape;20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3016" y="6069403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8983" y="6069400"/>
            <a:ext cx="673726" cy="615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G 14: Conserve &amp; Sustainably Use Ocean &amp; Marine Resources" id="208" name="Google Shape;20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7050" y="6069405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DG 3: Good Health and Well-Being - Goumbook" id="209" name="Google Shape;20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764952" y="6069403"/>
            <a:ext cx="673724" cy="61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10">
            <a:alphaModFix/>
          </a:blip>
          <a:srcRect b="82656" l="0" r="0" t="0"/>
          <a:stretch/>
        </p:blipFill>
        <p:spPr>
          <a:xfrm>
            <a:off x="706525" y="5864225"/>
            <a:ext cx="3974077" cy="46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/>
          <p:nvPr/>
        </p:nvSpPr>
        <p:spPr>
          <a:xfrm>
            <a:off x="5563325" y="4129750"/>
            <a:ext cx="1014000" cy="5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0" y="17763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016250" y="2787375"/>
            <a:ext cx="10669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Why is this problem so hard to solve?</a:t>
            </a:r>
            <a:endParaRPr b="1" sz="5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0070"/>
            </a:gs>
            <a:gs pos="1000">
              <a:srgbClr val="000070"/>
            </a:gs>
            <a:gs pos="100000">
              <a:schemeClr val="accent1"/>
            </a:gs>
          </a:gsLst>
          <a:lin ang="8100000" scaled="0"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dk1">
                <a:alpha val="82000"/>
              </a:schemeClr>
            </a:outerShdw>
          </a:effectLst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41" y="6211735"/>
            <a:ext cx="1401391" cy="46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1"/>
          <p:cNvGrpSpPr/>
          <p:nvPr/>
        </p:nvGrpSpPr>
        <p:grpSpPr>
          <a:xfrm>
            <a:off x="575025" y="447675"/>
            <a:ext cx="10945800" cy="2746800"/>
            <a:chOff x="575025" y="447675"/>
            <a:chExt cx="10945800" cy="2746800"/>
          </a:xfrm>
        </p:grpSpPr>
        <p:sp>
          <p:nvSpPr>
            <p:cNvPr id="225" name="Google Shape;225;p31"/>
            <p:cNvSpPr/>
            <p:nvPr/>
          </p:nvSpPr>
          <p:spPr>
            <a:xfrm>
              <a:off x="575025" y="447675"/>
              <a:ext cx="10945800" cy="2746800"/>
            </a:xfrm>
            <a:prstGeom prst="roundRect">
              <a:avLst>
                <a:gd fmla="val 16667" name="adj"/>
              </a:avLst>
            </a:prstGeom>
            <a:noFill/>
            <a:ln cap="flat" cmpd="sng" w="476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1"/>
            <p:cNvSpPr txBox="1"/>
            <p:nvPr/>
          </p:nvSpPr>
          <p:spPr>
            <a:xfrm>
              <a:off x="2543700" y="710725"/>
              <a:ext cx="7104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Chaotic systems are extremely hard to predict!</a:t>
              </a:r>
              <a:endParaRPr b="1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31"/>
          <p:cNvSpPr txBox="1"/>
          <p:nvPr/>
        </p:nvSpPr>
        <p:spPr>
          <a:xfrm>
            <a:off x="1173825" y="1660525"/>
            <a:ext cx="3712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&amp; fish dynamics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difficult to predict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31"/>
          <p:cNvGrpSpPr/>
          <p:nvPr/>
        </p:nvGrpSpPr>
        <p:grpSpPr>
          <a:xfrm>
            <a:off x="623100" y="3617325"/>
            <a:ext cx="10945800" cy="2361000"/>
            <a:chOff x="623100" y="3617325"/>
            <a:chExt cx="10945800" cy="2361000"/>
          </a:xfrm>
        </p:grpSpPr>
        <p:sp>
          <p:nvSpPr>
            <p:cNvPr id="229" name="Google Shape;229;p31"/>
            <p:cNvSpPr/>
            <p:nvPr/>
          </p:nvSpPr>
          <p:spPr>
            <a:xfrm>
              <a:off x="623100" y="3617325"/>
              <a:ext cx="10945800" cy="2361000"/>
            </a:xfrm>
            <a:prstGeom prst="roundRect">
              <a:avLst>
                <a:gd fmla="val 16667" name="adj"/>
              </a:avLst>
            </a:prstGeom>
            <a:noFill/>
            <a:ln cap="flat" cmpd="sng" w="47625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31"/>
            <p:cNvSpPr txBox="1"/>
            <p:nvPr/>
          </p:nvSpPr>
          <p:spPr>
            <a:xfrm>
              <a:off x="2642375" y="3744175"/>
              <a:ext cx="7411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800">
                  <a:solidFill>
                    <a:schemeClr val="accent4"/>
                  </a:solidFill>
                  <a:latin typeface="Calibri"/>
                  <a:ea typeface="Calibri"/>
                  <a:cs typeface="Calibri"/>
                  <a:sym typeface="Calibri"/>
                </a:rPr>
                <a:t>Computationally hard on classical computers!</a:t>
              </a:r>
              <a:endParaRPr b="1" sz="2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p31"/>
          <p:cNvSpPr txBox="1"/>
          <p:nvPr/>
        </p:nvSpPr>
        <p:spPr>
          <a:xfrm>
            <a:off x="6593075" y="1521588"/>
            <a:ext cx="452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Suboptimal fishing routes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fuel consumption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Pollution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5413000" y="2029338"/>
            <a:ext cx="653700" cy="462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476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92800" y="4593900"/>
            <a:ext cx="30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Finding optimal route through fishing spots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4442113" y="4618875"/>
            <a:ext cx="3322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“Traveling Salesperson Problem”  (TSP)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8676450" y="4500825"/>
            <a:ext cx="2688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NP-Hard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on classical computers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3842150" y="4941825"/>
            <a:ext cx="433800" cy="33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476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8083475" y="4941825"/>
            <a:ext cx="433800" cy="339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476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1100850" y="2455600"/>
            <a:ext cx="999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9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Here comes samaQ!</a:t>
            </a:r>
            <a:endParaRPr b="1" sz="9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33"/>
          <p:cNvGrpSpPr/>
          <p:nvPr/>
        </p:nvGrpSpPr>
        <p:grpSpPr>
          <a:xfrm>
            <a:off x="171903" y="6507393"/>
            <a:ext cx="885825" cy="190500"/>
            <a:chOff x="10801350" y="314325"/>
            <a:chExt cx="885825" cy="190500"/>
          </a:xfrm>
        </p:grpSpPr>
        <p:sp>
          <p:nvSpPr>
            <p:cNvPr id="249" name="Google Shape;249;p33"/>
            <p:cNvSpPr/>
            <p:nvPr/>
          </p:nvSpPr>
          <p:spPr>
            <a:xfrm>
              <a:off x="10801350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11149012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11496675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33"/>
          <p:cNvSpPr/>
          <p:nvPr/>
        </p:nvSpPr>
        <p:spPr>
          <a:xfrm rot="5400000">
            <a:off x="10299529" y="118911"/>
            <a:ext cx="2003557" cy="1765754"/>
          </a:xfrm>
          <a:custGeom>
            <a:rect b="b" l="l" r="r" t="t"/>
            <a:pathLst>
              <a:path extrusionOk="0" h="1765754" w="2003557">
                <a:moveTo>
                  <a:pt x="1691008" y="0"/>
                </a:moveTo>
                <a:lnTo>
                  <a:pt x="1968461" y="0"/>
                </a:lnTo>
                <a:lnTo>
                  <a:pt x="1974069" y="21811"/>
                </a:lnTo>
                <a:cubicBezTo>
                  <a:pt x="1993404" y="116296"/>
                  <a:pt x="2003557" y="214125"/>
                  <a:pt x="2003557" y="314325"/>
                </a:cubicBezTo>
                <a:cubicBezTo>
                  <a:pt x="2003557" y="1115927"/>
                  <a:pt x="1353730" y="1765754"/>
                  <a:pt x="552128" y="1765754"/>
                </a:cubicBezTo>
                <a:cubicBezTo>
                  <a:pt x="401828" y="1765754"/>
                  <a:pt x="256863" y="1742909"/>
                  <a:pt x="120517" y="1700501"/>
                </a:cubicBezTo>
                <a:lnTo>
                  <a:pt x="0" y="1656391"/>
                </a:lnTo>
                <a:lnTo>
                  <a:pt x="0" y="1359599"/>
                </a:lnTo>
                <a:lnTo>
                  <a:pt x="91865" y="1403852"/>
                </a:lnTo>
                <a:cubicBezTo>
                  <a:pt x="233332" y="1463688"/>
                  <a:pt x="388866" y="1496775"/>
                  <a:pt x="552128" y="1496775"/>
                </a:cubicBezTo>
                <a:cubicBezTo>
                  <a:pt x="1205177" y="1496775"/>
                  <a:pt x="1734578" y="967374"/>
                  <a:pt x="1734578" y="314325"/>
                </a:cubicBezTo>
                <a:cubicBezTo>
                  <a:pt x="1734578" y="232694"/>
                  <a:pt x="1726306" y="152995"/>
                  <a:pt x="1710555" y="76020"/>
                </a:cubicBezTo>
                <a:lnTo>
                  <a:pt x="1691008" y="0"/>
                </a:lnTo>
                <a:close/>
              </a:path>
            </a:pathLst>
          </a:cu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171900" y="75500"/>
            <a:ext cx="10826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I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Using AI to find the optimal fishing spots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1195350" y="1255725"/>
            <a:ext cx="379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2FD5C2"/>
                </a:solidFill>
                <a:latin typeface="Calibri"/>
                <a:ea typeface="Calibri"/>
                <a:cs typeface="Calibri"/>
                <a:sym typeface="Calibri"/>
              </a:rPr>
              <a:t>Historical fishing data</a:t>
            </a:r>
            <a:endParaRPr b="1" sz="3100">
              <a:solidFill>
                <a:srgbClr val="2FD5C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 rotWithShape="1">
          <a:blip r:embed="rId3">
            <a:alphaModFix/>
          </a:blip>
          <a:srcRect b="20293" l="24559" r="21853" t="0"/>
          <a:stretch/>
        </p:blipFill>
        <p:spPr>
          <a:xfrm>
            <a:off x="171900" y="1994588"/>
            <a:ext cx="5845234" cy="424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 rotWithShape="1">
          <a:blip r:embed="rId4">
            <a:alphaModFix/>
          </a:blip>
          <a:srcRect b="34209" l="0" r="0" t="35004"/>
          <a:stretch/>
        </p:blipFill>
        <p:spPr>
          <a:xfrm>
            <a:off x="899775" y="6274200"/>
            <a:ext cx="4651250" cy="2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2342500" y="6424725"/>
            <a:ext cx="176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Fishing activity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6176438" y="3892875"/>
            <a:ext cx="559500" cy="4464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5249" y="1983774"/>
            <a:ext cx="4970568" cy="42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7054938" y="1022825"/>
            <a:ext cx="4651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100">
                <a:solidFill>
                  <a:srgbClr val="822EE6"/>
                </a:solidFill>
                <a:latin typeface="Calibri"/>
                <a:ea typeface="Calibri"/>
                <a:cs typeface="Calibri"/>
                <a:sym typeface="Calibri"/>
              </a:rPr>
              <a:t>Continuous fishing spot identification</a:t>
            </a:r>
            <a:endParaRPr b="1" sz="3100">
              <a:solidFill>
                <a:srgbClr val="822EE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6804000" y="6218650"/>
            <a:ext cx="530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4"/>
          <p:cNvGrpSpPr/>
          <p:nvPr/>
        </p:nvGrpSpPr>
        <p:grpSpPr>
          <a:xfrm>
            <a:off x="171903" y="6354993"/>
            <a:ext cx="885825" cy="190500"/>
            <a:chOff x="10801350" y="314325"/>
            <a:chExt cx="885825" cy="190500"/>
          </a:xfrm>
        </p:grpSpPr>
        <p:sp>
          <p:nvSpPr>
            <p:cNvPr id="267" name="Google Shape;267;p34"/>
            <p:cNvSpPr/>
            <p:nvPr/>
          </p:nvSpPr>
          <p:spPr>
            <a:xfrm>
              <a:off x="10801350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1149012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1496675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34"/>
          <p:cNvSpPr/>
          <p:nvPr/>
        </p:nvSpPr>
        <p:spPr>
          <a:xfrm>
            <a:off x="0" y="0"/>
            <a:ext cx="2003557" cy="1765754"/>
          </a:xfrm>
          <a:custGeom>
            <a:rect b="b" l="l" r="r" t="t"/>
            <a:pathLst>
              <a:path extrusionOk="0" h="1765754" w="2003557">
                <a:moveTo>
                  <a:pt x="1691008" y="0"/>
                </a:moveTo>
                <a:lnTo>
                  <a:pt x="1968461" y="0"/>
                </a:lnTo>
                <a:lnTo>
                  <a:pt x="1974069" y="21811"/>
                </a:lnTo>
                <a:cubicBezTo>
                  <a:pt x="1993404" y="116296"/>
                  <a:pt x="2003557" y="214125"/>
                  <a:pt x="2003557" y="314325"/>
                </a:cubicBezTo>
                <a:cubicBezTo>
                  <a:pt x="2003557" y="1115927"/>
                  <a:pt x="1353730" y="1765754"/>
                  <a:pt x="552128" y="1765754"/>
                </a:cubicBezTo>
                <a:cubicBezTo>
                  <a:pt x="401828" y="1765754"/>
                  <a:pt x="256863" y="1742909"/>
                  <a:pt x="120517" y="1700501"/>
                </a:cubicBezTo>
                <a:lnTo>
                  <a:pt x="0" y="1656391"/>
                </a:lnTo>
                <a:lnTo>
                  <a:pt x="0" y="1359599"/>
                </a:lnTo>
                <a:lnTo>
                  <a:pt x="91865" y="1403852"/>
                </a:lnTo>
                <a:cubicBezTo>
                  <a:pt x="233332" y="1463688"/>
                  <a:pt x="388866" y="1496775"/>
                  <a:pt x="552128" y="1496775"/>
                </a:cubicBezTo>
                <a:cubicBezTo>
                  <a:pt x="1205177" y="1496775"/>
                  <a:pt x="1734578" y="967374"/>
                  <a:pt x="1734578" y="314325"/>
                </a:cubicBezTo>
                <a:cubicBezTo>
                  <a:pt x="1734578" y="232694"/>
                  <a:pt x="1726306" y="152995"/>
                  <a:pt x="1710555" y="76020"/>
                </a:cubicBezTo>
                <a:lnTo>
                  <a:pt x="1691008" y="0"/>
                </a:lnTo>
                <a:close/>
              </a:path>
            </a:pathLst>
          </a:cu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351150" y="154300"/>
            <a:ext cx="11489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="1" lang="en-I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QC to find the best fishing route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2" name="Google Shape;272;p34"/>
          <p:cNvGrpSpPr/>
          <p:nvPr/>
        </p:nvGrpSpPr>
        <p:grpSpPr>
          <a:xfrm>
            <a:off x="4402213" y="1317525"/>
            <a:ext cx="7704311" cy="5418682"/>
            <a:chOff x="2660488" y="1302400"/>
            <a:chExt cx="7704311" cy="5418682"/>
          </a:xfrm>
        </p:grpSpPr>
        <p:pic>
          <p:nvPicPr>
            <p:cNvPr id="273" name="Google Shape;273;p34"/>
            <p:cNvPicPr preferRelativeResize="0"/>
            <p:nvPr/>
          </p:nvPicPr>
          <p:blipFill rotWithShape="1">
            <a:blip r:embed="rId3">
              <a:alphaModFix/>
            </a:blip>
            <a:srcRect b="7487" l="7245" r="7619" t="4430"/>
            <a:stretch/>
          </p:blipFill>
          <p:spPr>
            <a:xfrm>
              <a:off x="2660488" y="1302400"/>
              <a:ext cx="7704311" cy="5418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02743">
              <a:off x="2978950" y="1801126"/>
              <a:ext cx="5243450" cy="3809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34"/>
          <p:cNvSpPr txBox="1"/>
          <p:nvPr/>
        </p:nvSpPr>
        <p:spPr>
          <a:xfrm>
            <a:off x="561925" y="2484575"/>
            <a:ext cx="71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171900" y="1659925"/>
            <a:ext cx="4109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fishing spots into graph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edge weights according to environmental impact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227125" y="4649600"/>
            <a:ext cx="378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Optimal route = TSP</a:t>
            </a:r>
            <a:endParaRPr sz="3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4402225" y="1317527"/>
            <a:ext cx="7704300" cy="5418600"/>
          </a:xfrm>
          <a:prstGeom prst="roundRect">
            <a:avLst>
              <a:gd fmla="val 2242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5"/>
          <p:cNvGrpSpPr/>
          <p:nvPr/>
        </p:nvGrpSpPr>
        <p:grpSpPr>
          <a:xfrm>
            <a:off x="171903" y="6354993"/>
            <a:ext cx="885825" cy="190500"/>
            <a:chOff x="10801350" y="314325"/>
            <a:chExt cx="885825" cy="190500"/>
          </a:xfrm>
        </p:grpSpPr>
        <p:sp>
          <p:nvSpPr>
            <p:cNvPr id="284" name="Google Shape;284;p35"/>
            <p:cNvSpPr/>
            <p:nvPr/>
          </p:nvSpPr>
          <p:spPr>
            <a:xfrm>
              <a:off x="10801350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11149012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11496675" y="314325"/>
              <a:ext cx="190500" cy="19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35"/>
          <p:cNvSpPr/>
          <p:nvPr/>
        </p:nvSpPr>
        <p:spPr>
          <a:xfrm>
            <a:off x="0" y="0"/>
            <a:ext cx="2003557" cy="1765754"/>
          </a:xfrm>
          <a:custGeom>
            <a:rect b="b" l="l" r="r" t="t"/>
            <a:pathLst>
              <a:path extrusionOk="0" h="1765754" w="2003557">
                <a:moveTo>
                  <a:pt x="1691008" y="0"/>
                </a:moveTo>
                <a:lnTo>
                  <a:pt x="1968461" y="0"/>
                </a:lnTo>
                <a:lnTo>
                  <a:pt x="1974069" y="21811"/>
                </a:lnTo>
                <a:cubicBezTo>
                  <a:pt x="1993404" y="116296"/>
                  <a:pt x="2003557" y="214125"/>
                  <a:pt x="2003557" y="314325"/>
                </a:cubicBezTo>
                <a:cubicBezTo>
                  <a:pt x="2003557" y="1115927"/>
                  <a:pt x="1353730" y="1765754"/>
                  <a:pt x="552128" y="1765754"/>
                </a:cubicBezTo>
                <a:cubicBezTo>
                  <a:pt x="401828" y="1765754"/>
                  <a:pt x="256863" y="1742909"/>
                  <a:pt x="120517" y="1700501"/>
                </a:cubicBezTo>
                <a:lnTo>
                  <a:pt x="0" y="1656391"/>
                </a:lnTo>
                <a:lnTo>
                  <a:pt x="0" y="1359599"/>
                </a:lnTo>
                <a:lnTo>
                  <a:pt x="91865" y="1403852"/>
                </a:lnTo>
                <a:cubicBezTo>
                  <a:pt x="233332" y="1463688"/>
                  <a:pt x="388866" y="1496775"/>
                  <a:pt x="552128" y="1496775"/>
                </a:cubicBezTo>
                <a:cubicBezTo>
                  <a:pt x="1205177" y="1496775"/>
                  <a:pt x="1734578" y="967374"/>
                  <a:pt x="1734578" y="314325"/>
                </a:cubicBezTo>
                <a:cubicBezTo>
                  <a:pt x="1734578" y="232694"/>
                  <a:pt x="1726306" y="152995"/>
                  <a:pt x="1710555" y="76020"/>
                </a:cubicBezTo>
                <a:lnTo>
                  <a:pt x="1691008" y="0"/>
                </a:lnTo>
                <a:close/>
              </a:path>
            </a:pathLst>
          </a:custGeom>
          <a:solidFill>
            <a:schemeClr val="lt1">
              <a:alpha val="6784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351150" y="154300"/>
            <a:ext cx="114897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6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 </a:t>
            </a:r>
            <a:r>
              <a:rPr b="1" lang="en-IN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QC to find the best fishing route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7487" l="7245" r="7619" t="4430"/>
          <a:stretch/>
        </p:blipFill>
        <p:spPr>
          <a:xfrm>
            <a:off x="4402213" y="1317525"/>
            <a:ext cx="7704311" cy="541868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561925" y="2484575"/>
            <a:ext cx="32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402150" y="1366200"/>
            <a:ext cx="3477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Optimal route = TSP</a:t>
            </a:r>
            <a:endParaRPr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0" y="2082375"/>
            <a:ext cx="42816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problem to QUBO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BD5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100">
                <a:solidFill>
                  <a:srgbClr val="0BD5F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optimal route as the ground state using </a:t>
            </a:r>
            <a:r>
              <a:rPr b="1" lang="en-IN" sz="3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Quantum Annealing </a:t>
            </a:r>
            <a:endParaRPr b="1" sz="3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00000">
            <a:off x="4720800" y="1816128"/>
            <a:ext cx="5245200" cy="38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5"/>
          <p:cNvSpPr txBox="1"/>
          <p:nvPr/>
        </p:nvSpPr>
        <p:spPr>
          <a:xfrm>
            <a:off x="827875" y="5775650"/>
            <a:ext cx="276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Polynomial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time!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/>
          <p:nvPr/>
        </p:nvSpPr>
        <p:spPr>
          <a:xfrm>
            <a:off x="4402225" y="1317527"/>
            <a:ext cx="7704300" cy="5418600"/>
          </a:xfrm>
          <a:prstGeom prst="roundRect">
            <a:avLst>
              <a:gd fmla="val 2242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434" y="4728975"/>
            <a:ext cx="2038778" cy="1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57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144"/>
      </a:accent1>
      <a:accent2>
        <a:srgbClr val="060CB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